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3" r:id="rId8"/>
    <p:sldId id="262" r:id="rId9"/>
    <p:sldId id="264" r:id="rId10"/>
    <p:sldId id="266"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14" autoAdjust="0"/>
    <p:restoredTop sz="94660"/>
  </p:normalViewPr>
  <p:slideViewPr>
    <p:cSldViewPr>
      <p:cViewPr varScale="1">
        <p:scale>
          <a:sx n="74" d="100"/>
          <a:sy n="74" d="100"/>
        </p:scale>
        <p:origin x="-103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8AE3DD8-0939-4854-9DA0-1E3A23E9C66D}" type="datetimeFigureOut">
              <a:rPr lang="en-US" smtClean="0"/>
              <a:pPr/>
              <a:t>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328A3A-9514-4387-9444-4129B11EBC0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AE3DD8-0939-4854-9DA0-1E3A23E9C66D}" type="datetimeFigureOut">
              <a:rPr lang="en-US" smtClean="0"/>
              <a:pPr/>
              <a:t>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328A3A-9514-4387-9444-4129B11EBC0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AE3DD8-0939-4854-9DA0-1E3A23E9C66D}" type="datetimeFigureOut">
              <a:rPr lang="en-US" smtClean="0"/>
              <a:pPr/>
              <a:t>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328A3A-9514-4387-9444-4129B11EBC0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AE3DD8-0939-4854-9DA0-1E3A23E9C66D}" type="datetimeFigureOut">
              <a:rPr lang="en-US" smtClean="0"/>
              <a:pPr/>
              <a:t>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328A3A-9514-4387-9444-4129B11EBC0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8AE3DD8-0939-4854-9DA0-1E3A23E9C66D}" type="datetimeFigureOut">
              <a:rPr lang="en-US" smtClean="0"/>
              <a:pPr/>
              <a:t>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328A3A-9514-4387-9444-4129B11EBC0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8AE3DD8-0939-4854-9DA0-1E3A23E9C66D}" type="datetimeFigureOut">
              <a:rPr lang="en-US" smtClean="0"/>
              <a:pPr/>
              <a:t>2/5/2015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328A3A-9514-4387-9444-4129B11EBC0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8AE3DD8-0939-4854-9DA0-1E3A23E9C66D}" type="datetimeFigureOut">
              <a:rPr lang="en-US" smtClean="0"/>
              <a:pPr/>
              <a:t>2/5/2015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2328A3A-9514-4387-9444-4129B11EBC0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8AE3DD8-0939-4854-9DA0-1E3A23E9C66D}" type="datetimeFigureOut">
              <a:rPr lang="en-US" smtClean="0"/>
              <a:pPr/>
              <a:t>2/5/2015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2328A3A-9514-4387-9444-4129B11EBC0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AE3DD8-0939-4854-9DA0-1E3A23E9C66D}" type="datetimeFigureOut">
              <a:rPr lang="en-US" smtClean="0"/>
              <a:pPr/>
              <a:t>2/5/2015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2328A3A-9514-4387-9444-4129B11EBC0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8AE3DD8-0939-4854-9DA0-1E3A23E9C66D}" type="datetimeFigureOut">
              <a:rPr lang="en-US" smtClean="0"/>
              <a:pPr/>
              <a:t>2/5/2015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328A3A-9514-4387-9444-4129B11EBC0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8AE3DD8-0939-4854-9DA0-1E3A23E9C66D}" type="datetimeFigureOut">
              <a:rPr lang="en-US" smtClean="0"/>
              <a:pPr/>
              <a:t>2/5/2015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328A3A-9514-4387-9444-4129B11EBC0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AE3DD8-0939-4854-9DA0-1E3A23E9C66D}" type="datetimeFigureOut">
              <a:rPr lang="en-US" smtClean="0"/>
              <a:pPr/>
              <a:t>2/5/2015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328A3A-9514-4387-9444-4129B11EBC0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solidFill>
                  <a:srgbClr val="FF0000"/>
                </a:solidFill>
              </a:rPr>
              <a:t>PIP Preparation for HP-III</a:t>
            </a:r>
            <a:endParaRPr lang="en-US" b="1" dirty="0">
              <a:solidFill>
                <a:srgbClr val="FF0000"/>
              </a:solidFill>
            </a:endParaRPr>
          </a:p>
        </p:txBody>
      </p:sp>
      <p:sp>
        <p:nvSpPr>
          <p:cNvPr id="3" name="Subtitle 2"/>
          <p:cNvSpPr>
            <a:spLocks noGrp="1"/>
          </p:cNvSpPr>
          <p:nvPr>
            <p:ph type="subTitle" idx="1"/>
          </p:nvPr>
        </p:nvSpPr>
        <p:spPr/>
        <p:txBody>
          <a:bodyPr/>
          <a:lstStyle/>
          <a:p>
            <a:r>
              <a:rPr lang="en-US" b="1" dirty="0" smtClean="0">
                <a:solidFill>
                  <a:schemeClr val="tx1"/>
                </a:solidFill>
              </a:rPr>
              <a:t>HP-III Workshop and wrap-up meeting @ New Delhi</a:t>
            </a:r>
          </a:p>
          <a:p>
            <a:r>
              <a:rPr lang="en-US" b="1" dirty="0" smtClean="0">
                <a:solidFill>
                  <a:schemeClr val="tx1"/>
                </a:solidFill>
              </a:rPr>
              <a:t>Feb. 4, 2015</a:t>
            </a:r>
            <a:endParaRPr lang="en-US" b="1"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IN" i="1" dirty="0" smtClean="0">
                <a:solidFill>
                  <a:srgbClr val="FF0000"/>
                </a:solidFill>
              </a:rPr>
              <a:t>Model PIP for a medium to large State</a:t>
            </a:r>
            <a:endParaRPr lang="en-US" dirty="0">
              <a:solidFill>
                <a:srgbClr val="FF0000"/>
              </a:solidFill>
            </a:endParaRPr>
          </a:p>
        </p:txBody>
      </p:sp>
      <p:sp>
        <p:nvSpPr>
          <p:cNvPr id="7" name="Content Placeholder 3"/>
          <p:cNvSpPr>
            <a:spLocks noGrp="1"/>
          </p:cNvSpPr>
          <p:nvPr/>
        </p:nvSpPr>
        <p:spPr>
          <a:xfrm>
            <a:off x="457200" y="1166019"/>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US"/>
          </a:p>
        </p:txBody>
      </p:sp>
      <p:pic>
        <p:nvPicPr>
          <p:cNvPr id="1027" name="Picture 3"/>
          <p:cNvPicPr>
            <a:picLocks noChangeAspect="1" noChangeArrowheads="1"/>
          </p:cNvPicPr>
          <p:nvPr/>
        </p:nvPicPr>
        <p:blipFill>
          <a:blip r:embed="rId2" cstate="print"/>
          <a:srcRect/>
          <a:stretch>
            <a:fillRect/>
          </a:stretch>
        </p:blipFill>
        <p:spPr bwMode="auto">
          <a:xfrm>
            <a:off x="688975" y="1900238"/>
            <a:ext cx="7764463" cy="358616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IN" i="1" dirty="0" smtClean="0">
                <a:solidFill>
                  <a:srgbClr val="FF0000"/>
                </a:solidFill>
              </a:rPr>
              <a:t>Tentative budget allocations</a:t>
            </a:r>
            <a:endParaRPr lang="en-US" dirty="0">
              <a:solidFill>
                <a:srgbClr val="FF0000"/>
              </a:solidFill>
            </a:endParaRPr>
          </a:p>
        </p:txBody>
      </p:sp>
      <p:sp>
        <p:nvSpPr>
          <p:cNvPr id="3" name="Content Placeholder 2"/>
          <p:cNvSpPr>
            <a:spLocks noGrp="1"/>
          </p:cNvSpPr>
          <p:nvPr>
            <p:ph idx="1"/>
          </p:nvPr>
        </p:nvSpPr>
        <p:spPr>
          <a:xfrm>
            <a:off x="457200" y="914400"/>
            <a:ext cx="8382000" cy="5715000"/>
          </a:xfrm>
        </p:spPr>
        <p:txBody>
          <a:bodyPr>
            <a:normAutofit fontScale="85000" lnSpcReduction="20000"/>
          </a:bodyPr>
          <a:lstStyle/>
          <a:p>
            <a:pPr lvl="0"/>
            <a:r>
              <a:rPr lang="en-IN" dirty="0" smtClean="0"/>
              <a:t>PIP </a:t>
            </a:r>
            <a:r>
              <a:rPr lang="en-IN" dirty="0"/>
              <a:t>budgets requested by the IAs substantially exceed the availability of funds under HP3.  </a:t>
            </a:r>
            <a:r>
              <a:rPr lang="en-IN" dirty="0" smtClean="0"/>
              <a:t>MoWR will provide budget allocations to IAs . Initial estimates of allocations were provided during the mission.</a:t>
            </a:r>
          </a:p>
          <a:p>
            <a:pPr lvl="0"/>
            <a:r>
              <a:rPr lang="en-IN" dirty="0" smtClean="0"/>
              <a:t>Step 1: Develop </a:t>
            </a:r>
            <a:r>
              <a:rPr lang="en-IN" dirty="0" smtClean="0"/>
              <a:t>a </a:t>
            </a:r>
            <a:r>
              <a:rPr lang="en-IN" dirty="0" smtClean="0">
                <a:solidFill>
                  <a:srgbClr val="FF0000"/>
                </a:solidFill>
              </a:rPr>
              <a:t>full-scale PIP </a:t>
            </a:r>
            <a:r>
              <a:rPr lang="en-IN" dirty="0"/>
              <a:t>in line with </a:t>
            </a:r>
            <a:r>
              <a:rPr lang="en-IN" dirty="0" smtClean="0"/>
              <a:t>the real </a:t>
            </a:r>
            <a:r>
              <a:rPr lang="en-IN" dirty="0"/>
              <a:t>needs for investment in WRIS/HIS infrastructure and </a:t>
            </a:r>
            <a:r>
              <a:rPr lang="en-IN" dirty="0" smtClean="0"/>
              <a:t>services, keeping </a:t>
            </a:r>
            <a:r>
              <a:rPr lang="en-IN" dirty="0"/>
              <a:t>in view that building the optimal WRIS/HIS system is a long-term process and need not be fully completed during </a:t>
            </a:r>
            <a:r>
              <a:rPr lang="en-IN" dirty="0" smtClean="0"/>
              <a:t>HP3.</a:t>
            </a:r>
          </a:p>
          <a:p>
            <a:pPr lvl="0"/>
            <a:r>
              <a:rPr lang="en-IN" dirty="0" smtClean="0"/>
              <a:t>Step 2: Derive </a:t>
            </a:r>
            <a:r>
              <a:rPr lang="en-IN" dirty="0"/>
              <a:t>from </a:t>
            </a:r>
            <a:r>
              <a:rPr lang="en-IN" dirty="0" smtClean="0"/>
              <a:t>the </a:t>
            </a:r>
            <a:r>
              <a:rPr lang="en-IN" dirty="0"/>
              <a:t>full-scale desirable PIP a second, downscaled </a:t>
            </a:r>
            <a:r>
              <a:rPr lang="en-IN" dirty="0">
                <a:solidFill>
                  <a:srgbClr val="FF0000"/>
                </a:solidFill>
              </a:rPr>
              <a:t>Priority PIP</a:t>
            </a:r>
            <a:r>
              <a:rPr lang="en-IN" dirty="0"/>
              <a:t>, </a:t>
            </a:r>
            <a:r>
              <a:rPr lang="en-IN" dirty="0" smtClean="0"/>
              <a:t>matching the </a:t>
            </a:r>
            <a:r>
              <a:rPr lang="en-IN" dirty="0"/>
              <a:t>tentative budget </a:t>
            </a:r>
            <a:r>
              <a:rPr lang="en-IN" dirty="0" smtClean="0"/>
              <a:t>allocations </a:t>
            </a:r>
            <a:r>
              <a:rPr lang="en-IN" dirty="0" smtClean="0"/>
              <a:t>provided.</a:t>
            </a:r>
            <a:endParaRPr lang="en-IN" dirty="0" smtClean="0"/>
          </a:p>
          <a:p>
            <a:pPr lvl="0"/>
            <a:r>
              <a:rPr lang="en-IN" dirty="0" smtClean="0"/>
              <a:t>The </a:t>
            </a:r>
            <a:r>
              <a:rPr lang="en-IN" dirty="0"/>
              <a:t>Priority PIP aims to guide </a:t>
            </a:r>
            <a:r>
              <a:rPr lang="en-IN" dirty="0" smtClean="0"/>
              <a:t>prioritizing </a:t>
            </a:r>
            <a:r>
              <a:rPr lang="en-IN" dirty="0"/>
              <a:t>state activities under the initial budget allocations, keeping in view State priorities in water management.  </a:t>
            </a:r>
            <a:endParaRPr lang="en-US" dirty="0"/>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609600"/>
          </a:xfrm>
        </p:spPr>
        <p:txBody>
          <a:bodyPr>
            <a:normAutofit fontScale="90000"/>
          </a:bodyPr>
          <a:lstStyle/>
          <a:p>
            <a:r>
              <a:rPr lang="en-US" i="1" dirty="0" smtClean="0">
                <a:solidFill>
                  <a:srgbClr val="FF0000"/>
                </a:solidFill>
              </a:rPr>
              <a:t>Budget allocations and timin</a:t>
            </a:r>
            <a:r>
              <a:rPr lang="en-US" i="1" dirty="0">
                <a:solidFill>
                  <a:srgbClr val="FF0000"/>
                </a:solidFill>
              </a:rPr>
              <a:t>g</a:t>
            </a:r>
          </a:p>
        </p:txBody>
      </p:sp>
      <p:sp>
        <p:nvSpPr>
          <p:cNvPr id="3" name="Content Placeholder 2"/>
          <p:cNvSpPr>
            <a:spLocks noGrp="1"/>
          </p:cNvSpPr>
          <p:nvPr>
            <p:ph idx="1"/>
          </p:nvPr>
        </p:nvSpPr>
        <p:spPr>
          <a:xfrm>
            <a:off x="304800" y="1219200"/>
            <a:ext cx="8686800" cy="5105400"/>
          </a:xfrm>
        </p:spPr>
        <p:txBody>
          <a:bodyPr>
            <a:normAutofit/>
          </a:bodyPr>
          <a:lstStyle/>
          <a:p>
            <a:pPr lvl="0"/>
            <a:r>
              <a:rPr lang="en-IN" sz="2400" dirty="0" smtClean="0"/>
              <a:t>Budgets </a:t>
            </a:r>
            <a:r>
              <a:rPr lang="en-IN" sz="2400" dirty="0"/>
              <a:t>of agencies demonstrating good performance in project implementation can over time be increased based on savings from less performing agencies.  </a:t>
            </a:r>
            <a:endParaRPr lang="en-IN" sz="2400" dirty="0" smtClean="0"/>
          </a:p>
          <a:p>
            <a:pPr lvl="0"/>
            <a:r>
              <a:rPr lang="en-IN" sz="2400" dirty="0" smtClean="0"/>
              <a:t>Therefore</a:t>
            </a:r>
            <a:r>
              <a:rPr lang="en-IN" sz="2400" dirty="0"/>
              <a:t>, all agencies should make at least token budget allocations (as placeholders) for all budget lines of possible future importance, to facilitate future budget reallocations. </a:t>
            </a:r>
            <a:endParaRPr lang="en-US" sz="2400" dirty="0"/>
          </a:p>
          <a:p>
            <a:r>
              <a:rPr lang="en-IN" sz="2400" dirty="0" smtClean="0"/>
              <a:t>It </a:t>
            </a:r>
            <a:r>
              <a:rPr lang="en-IN" sz="2400" dirty="0"/>
              <a:t>is recommended to divide the budget into two parts: </a:t>
            </a:r>
            <a:r>
              <a:rPr lang="en-IN" sz="2400" dirty="0" smtClean="0"/>
              <a:t>50% - </a:t>
            </a:r>
            <a:r>
              <a:rPr lang="en-IN" sz="2400" dirty="0"/>
              <a:t>60% for year 1 -4 (stage </a:t>
            </a:r>
            <a:r>
              <a:rPr lang="en-IN" sz="2400" dirty="0" smtClean="0"/>
              <a:t>1: FY 2016-2019) </a:t>
            </a:r>
            <a:r>
              <a:rPr lang="en-IN" sz="2400" dirty="0"/>
              <a:t>and </a:t>
            </a:r>
            <a:r>
              <a:rPr lang="en-IN" sz="2400" dirty="0" smtClean="0"/>
              <a:t>40</a:t>
            </a:r>
            <a:r>
              <a:rPr lang="en-IN" sz="2400" dirty="0"/>
              <a:t>% </a:t>
            </a:r>
            <a:r>
              <a:rPr lang="en-IN" sz="2400" dirty="0" smtClean="0"/>
              <a:t>- 50% for </a:t>
            </a:r>
            <a:r>
              <a:rPr lang="en-IN" sz="2400" dirty="0"/>
              <a:t>year 5-8 (stage </a:t>
            </a:r>
            <a:r>
              <a:rPr lang="en-IN" sz="2400" dirty="0" smtClean="0"/>
              <a:t>2: FY 2020-2023</a:t>
            </a:r>
            <a:r>
              <a:rPr lang="en-IN" sz="2400" dirty="0" smtClean="0"/>
              <a:t>), reflecting </a:t>
            </a:r>
            <a:r>
              <a:rPr lang="en-IN" sz="2400" dirty="0"/>
              <a:t>the need to procure more </a:t>
            </a:r>
            <a:r>
              <a:rPr lang="en-IN" sz="2400" dirty="0" smtClean="0"/>
              <a:t>cost intensive hardware </a:t>
            </a:r>
            <a:r>
              <a:rPr lang="en-IN" sz="2400" dirty="0"/>
              <a:t>during </a:t>
            </a:r>
            <a:r>
              <a:rPr lang="en-IN" sz="2400" dirty="0" smtClean="0"/>
              <a:t>stage 1 of </a:t>
            </a:r>
            <a:r>
              <a:rPr lang="en-IN" sz="2400" dirty="0"/>
              <a:t>the project and the need to develop </a:t>
            </a:r>
            <a:r>
              <a:rPr lang="en-IN" sz="2400" dirty="0" smtClean="0"/>
              <a:t>less costly water </a:t>
            </a:r>
            <a:r>
              <a:rPr lang="en-IN" sz="2400" dirty="0"/>
              <a:t>management tools </a:t>
            </a:r>
            <a:r>
              <a:rPr lang="en-IN" sz="2400" dirty="0" smtClean="0"/>
              <a:t>, studies and </a:t>
            </a:r>
            <a:r>
              <a:rPr lang="en-IN" sz="2400" dirty="0"/>
              <a:t>programs in stage 2.</a:t>
            </a:r>
            <a:endParaRPr lang="en-US" sz="2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i="1" dirty="0" smtClean="0">
                <a:solidFill>
                  <a:srgbClr val="FF0000"/>
                </a:solidFill>
              </a:rPr>
              <a:t>Allocations for project components</a:t>
            </a:r>
            <a:endParaRPr lang="en-US" i="1" dirty="0">
              <a:solidFill>
                <a:srgbClr val="FF0000"/>
              </a:solidFill>
            </a:endParaRPr>
          </a:p>
        </p:txBody>
      </p:sp>
      <p:sp>
        <p:nvSpPr>
          <p:cNvPr id="3" name="Content Placeholder 2"/>
          <p:cNvSpPr>
            <a:spLocks noGrp="1"/>
          </p:cNvSpPr>
          <p:nvPr>
            <p:ph idx="1"/>
          </p:nvPr>
        </p:nvSpPr>
        <p:spPr>
          <a:xfrm>
            <a:off x="304800" y="1219200"/>
            <a:ext cx="8610600" cy="5410200"/>
          </a:xfrm>
        </p:spPr>
        <p:txBody>
          <a:bodyPr>
            <a:normAutofit fontScale="92500" lnSpcReduction="20000"/>
          </a:bodyPr>
          <a:lstStyle/>
          <a:p>
            <a:pPr lvl="0"/>
            <a:r>
              <a:rPr lang="en-IN" sz="2400" dirty="0" smtClean="0"/>
              <a:t>PIPs </a:t>
            </a:r>
            <a:r>
              <a:rPr lang="en-US" sz="2400" dirty="0"/>
              <a:t>reviewed </a:t>
            </a:r>
            <a:r>
              <a:rPr lang="en-US" sz="2400" dirty="0" smtClean="0"/>
              <a:t>tend to</a:t>
            </a:r>
            <a:r>
              <a:rPr lang="en-IN" sz="2400" dirty="0" smtClean="0"/>
              <a:t> focus </a:t>
            </a:r>
            <a:r>
              <a:rPr lang="en-IN" sz="2400" dirty="0"/>
              <a:t>on installing large numbers of expensive </a:t>
            </a:r>
            <a:r>
              <a:rPr lang="en-IN" sz="2400" dirty="0" smtClean="0"/>
              <a:t>equipment (component A), </a:t>
            </a:r>
            <a:r>
              <a:rPr lang="en-IN" sz="2400" dirty="0"/>
              <a:t>building new offices and related facilities, and funding vehicles and incremental staff </a:t>
            </a:r>
            <a:r>
              <a:rPr lang="en-IN" sz="2400" dirty="0" smtClean="0"/>
              <a:t>cost (component D).  </a:t>
            </a:r>
          </a:p>
          <a:p>
            <a:pPr lvl="0"/>
            <a:r>
              <a:rPr lang="en-IN" sz="2400" dirty="0" smtClean="0"/>
              <a:t>The goal </a:t>
            </a:r>
            <a:r>
              <a:rPr lang="en-IN" sz="2400" dirty="0"/>
              <a:t>of HP3 is to build capacity and tools, and to support data usage for improved water </a:t>
            </a:r>
            <a:r>
              <a:rPr lang="en-IN" sz="2400" dirty="0" smtClean="0"/>
              <a:t>management (components B and C),  and insufficient </a:t>
            </a:r>
            <a:r>
              <a:rPr lang="en-IN" sz="2400" dirty="0"/>
              <a:t>importance has thus far been given to the utilization and application of </a:t>
            </a:r>
            <a:r>
              <a:rPr lang="en-IN" sz="2400" dirty="0" smtClean="0"/>
              <a:t>data</a:t>
            </a:r>
          </a:p>
          <a:p>
            <a:pPr lvl="0"/>
            <a:r>
              <a:rPr lang="en-IN" sz="2400" dirty="0" smtClean="0"/>
              <a:t>Generally</a:t>
            </a:r>
            <a:r>
              <a:rPr lang="en-IN" sz="2400" dirty="0"/>
              <a:t>, allocations to components B and C need to be increased and costs under components A and D may be reduced accordingly.  </a:t>
            </a:r>
            <a:endParaRPr lang="en-IN" sz="2400" dirty="0" smtClean="0"/>
          </a:p>
          <a:p>
            <a:pPr lvl="0"/>
            <a:r>
              <a:rPr lang="en-IN" sz="2400" dirty="0" smtClean="0"/>
              <a:t>Tentatively </a:t>
            </a:r>
            <a:r>
              <a:rPr lang="en-IN" sz="2400" dirty="0"/>
              <a:t>allocations across components for </a:t>
            </a:r>
            <a:r>
              <a:rPr lang="en-IN" sz="2400" b="1" dirty="0"/>
              <a:t>new States</a:t>
            </a:r>
            <a:r>
              <a:rPr lang="en-IN" sz="2400" dirty="0"/>
              <a:t> could be in the range of:  </a:t>
            </a:r>
            <a:r>
              <a:rPr lang="en-IN" sz="2400" dirty="0">
                <a:solidFill>
                  <a:srgbClr val="FF0000"/>
                </a:solidFill>
              </a:rPr>
              <a:t>40% for component A, 5% for component B, 15% for component C, and 40% for component D </a:t>
            </a:r>
            <a:r>
              <a:rPr lang="en-IN" sz="2400" dirty="0"/>
              <a:t>(usually some new buildings/offices are required</a:t>
            </a:r>
            <a:r>
              <a:rPr lang="en-IN" sz="2400" dirty="0" smtClean="0"/>
              <a:t>). </a:t>
            </a:r>
          </a:p>
          <a:p>
            <a:pPr lvl="0"/>
            <a:r>
              <a:rPr lang="en-IN" sz="2400" b="1" dirty="0" smtClean="0"/>
              <a:t>For </a:t>
            </a:r>
            <a:r>
              <a:rPr lang="en-IN" sz="2400" b="1" dirty="0"/>
              <a:t>the existing HP-I/II States</a:t>
            </a:r>
            <a:r>
              <a:rPr lang="en-IN" sz="2400" dirty="0"/>
              <a:t> the focus should be more on components C (including an extension of real-time networks for flood forecasting and other </a:t>
            </a:r>
            <a:r>
              <a:rPr lang="en-IN" sz="2400" dirty="0" smtClean="0"/>
              <a:t>purposes) </a:t>
            </a:r>
            <a:r>
              <a:rPr lang="en-IN" sz="2400" dirty="0"/>
              <a:t>and less on component </a:t>
            </a:r>
            <a:r>
              <a:rPr lang="en-IN" sz="2400" dirty="0" smtClean="0"/>
              <a:t>D,  e.g. </a:t>
            </a:r>
            <a:r>
              <a:rPr lang="en-IN" sz="2400" dirty="0" smtClean="0">
                <a:solidFill>
                  <a:srgbClr val="FF0000"/>
                </a:solidFill>
              </a:rPr>
              <a:t>40</a:t>
            </a:r>
            <a:r>
              <a:rPr lang="en-IN" sz="2400" dirty="0">
                <a:solidFill>
                  <a:srgbClr val="FF0000"/>
                </a:solidFill>
              </a:rPr>
              <a:t>% for component A, 5% for B, 30% for C and 25% for </a:t>
            </a:r>
            <a:r>
              <a:rPr lang="en-IN" sz="2400" dirty="0" smtClean="0">
                <a:solidFill>
                  <a:srgbClr val="FF0000"/>
                </a:solidFill>
              </a:rPr>
              <a:t>D.</a:t>
            </a:r>
            <a:endParaRPr lang="en-US" sz="2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i="1" dirty="0" smtClean="0">
                <a:solidFill>
                  <a:srgbClr val="FF0000"/>
                </a:solidFill>
              </a:rPr>
              <a:t>Unit cost rates and staff cost</a:t>
            </a:r>
            <a:endParaRPr lang="en-US" i="1" dirty="0">
              <a:solidFill>
                <a:srgbClr val="FF0000"/>
              </a:solidFill>
            </a:endParaRPr>
          </a:p>
        </p:txBody>
      </p:sp>
      <p:sp>
        <p:nvSpPr>
          <p:cNvPr id="3" name="Content Placeholder 2"/>
          <p:cNvSpPr>
            <a:spLocks noGrp="1"/>
          </p:cNvSpPr>
          <p:nvPr>
            <p:ph idx="1"/>
          </p:nvPr>
        </p:nvSpPr>
        <p:spPr>
          <a:xfrm>
            <a:off x="457200" y="1219200"/>
            <a:ext cx="8382000" cy="5257800"/>
          </a:xfrm>
        </p:spPr>
        <p:txBody>
          <a:bodyPr>
            <a:normAutofit/>
          </a:bodyPr>
          <a:lstStyle/>
          <a:p>
            <a:pPr lvl="0"/>
            <a:r>
              <a:rPr lang="en-US" sz="2400" i="1" dirty="0"/>
              <a:t>Incremental staff cost</a:t>
            </a:r>
            <a:r>
              <a:rPr lang="en-IN" sz="2400" dirty="0"/>
              <a:t>: </a:t>
            </a:r>
            <a:r>
              <a:rPr lang="en-IN" sz="2400" dirty="0" smtClean="0"/>
              <a:t>Limit </a:t>
            </a:r>
            <a:r>
              <a:rPr lang="en-IN" sz="2400" dirty="0"/>
              <a:t>incremental staff cost </a:t>
            </a:r>
            <a:r>
              <a:rPr lang="en-IN" sz="2400" dirty="0" smtClean="0"/>
              <a:t>mainly to </a:t>
            </a:r>
            <a:r>
              <a:rPr lang="en-IN" sz="2400" dirty="0"/>
              <a:t>the cost of </a:t>
            </a:r>
            <a:r>
              <a:rPr lang="en-IN" sz="2400" b="1" dirty="0"/>
              <a:t>temporary staff cost</a:t>
            </a:r>
            <a:r>
              <a:rPr lang="en-IN" sz="2400" dirty="0"/>
              <a:t>, with a focus on specialist staff such as IT experts and other professionals for data centres, chemists for laboratories, temporary data entry staff, etc.  </a:t>
            </a:r>
            <a:endParaRPr lang="en-IN" sz="2400" dirty="0" smtClean="0"/>
          </a:p>
          <a:p>
            <a:pPr lvl="0"/>
            <a:r>
              <a:rPr lang="en-IN" sz="2400" dirty="0" smtClean="0"/>
              <a:t>Filling-up vacancies of existing post cannot be funded.</a:t>
            </a:r>
          </a:p>
          <a:p>
            <a:pPr lvl="0"/>
            <a:r>
              <a:rPr lang="en-IN" sz="2400" dirty="0" smtClean="0"/>
              <a:t>As </a:t>
            </a:r>
            <a:r>
              <a:rPr lang="en-IN" sz="2400" dirty="0"/>
              <a:t>a rule of thumb, cost of incremental staff (sub-component D5.1) should not exceed 10% of the total budget. </a:t>
            </a:r>
            <a:endParaRPr lang="en-US" sz="2400" dirty="0"/>
          </a:p>
          <a:p>
            <a:pPr lvl="0"/>
            <a:r>
              <a:rPr lang="en-IN" sz="2400" i="1" dirty="0"/>
              <a:t>Unit cost rates:</a:t>
            </a:r>
            <a:r>
              <a:rPr lang="en-IN" sz="2400" dirty="0"/>
              <a:t>  Unit cost rates need to be reconciled with the rates prepared and distributed by the Bank’s team for guidance of the agencies.  One may deviate from these unit rates, if they are demonstrably unrepresentative for the </a:t>
            </a:r>
            <a:r>
              <a:rPr lang="en-IN" sz="2400" dirty="0" smtClean="0"/>
              <a:t>State. </a:t>
            </a:r>
            <a:endParaRPr lang="en-IN" sz="2400" dirty="0" smtClean="0"/>
          </a:p>
          <a:p>
            <a:pPr lvl="0"/>
            <a:r>
              <a:rPr lang="en-IN" sz="2400" dirty="0" smtClean="0"/>
              <a:t>Unit cost rates for individual international and national consultants are included in the unit rates.</a:t>
            </a:r>
            <a:endParaRPr lang="en-US" sz="2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i="1" dirty="0" smtClean="0">
                <a:solidFill>
                  <a:srgbClr val="FF0000"/>
                </a:solidFill>
              </a:rPr>
              <a:t>Unit cost rates</a:t>
            </a:r>
            <a:endParaRPr lang="en-US" i="1" dirty="0">
              <a:solidFill>
                <a:srgbClr val="FF0000"/>
              </a:solidFill>
            </a:endParaRPr>
          </a:p>
        </p:txBody>
      </p:sp>
      <p:pic>
        <p:nvPicPr>
          <p:cNvPr id="1027" name="Picture 3"/>
          <p:cNvPicPr>
            <a:picLocks noGrp="1" noChangeAspect="1" noChangeArrowheads="1"/>
          </p:cNvPicPr>
          <p:nvPr>
            <p:ph idx="1"/>
          </p:nvPr>
        </p:nvPicPr>
        <p:blipFill>
          <a:blip r:embed="rId2" cstate="print"/>
          <a:srcRect/>
          <a:stretch>
            <a:fillRect/>
          </a:stretch>
        </p:blipFill>
        <p:spPr bwMode="auto">
          <a:xfrm>
            <a:off x="533400" y="685800"/>
            <a:ext cx="8229600" cy="60198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normAutofit/>
          </a:bodyPr>
          <a:lstStyle/>
          <a:p>
            <a:r>
              <a:rPr lang="en-US" i="1" dirty="0" smtClean="0">
                <a:solidFill>
                  <a:srgbClr val="FF0000"/>
                </a:solidFill>
              </a:rPr>
              <a:t>Unit cost rates</a:t>
            </a:r>
            <a:endParaRPr lang="en-US" i="1" dirty="0">
              <a:solidFill>
                <a:srgbClr val="FF0000"/>
              </a:solidFill>
            </a:endParaRPr>
          </a:p>
        </p:txBody>
      </p:sp>
      <p:pic>
        <p:nvPicPr>
          <p:cNvPr id="2050" name="Picture 2"/>
          <p:cNvPicPr>
            <a:picLocks noGrp="1" noChangeAspect="1" noChangeArrowheads="1"/>
          </p:cNvPicPr>
          <p:nvPr>
            <p:ph idx="1"/>
          </p:nvPr>
        </p:nvPicPr>
        <p:blipFill>
          <a:blip r:embed="rId2" cstate="print"/>
          <a:srcRect b="29269"/>
          <a:stretch>
            <a:fillRect/>
          </a:stretch>
        </p:blipFill>
        <p:spPr bwMode="auto">
          <a:xfrm>
            <a:off x="400542" y="707410"/>
            <a:ext cx="8469430" cy="576959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27038"/>
            <a:ext cx="8229600" cy="639762"/>
          </a:xfrm>
        </p:spPr>
        <p:txBody>
          <a:bodyPr>
            <a:normAutofit/>
          </a:bodyPr>
          <a:lstStyle/>
          <a:p>
            <a:r>
              <a:rPr lang="en-US" sz="3200" i="1" dirty="0" smtClean="0">
                <a:solidFill>
                  <a:srgbClr val="FF0000"/>
                </a:solidFill>
              </a:rPr>
              <a:t>AMC, taxes, contingencies and price escalation </a:t>
            </a:r>
            <a:endParaRPr lang="en-US" sz="3200" i="1" dirty="0">
              <a:solidFill>
                <a:srgbClr val="FF0000"/>
              </a:solidFill>
            </a:endParaRPr>
          </a:p>
        </p:txBody>
      </p:sp>
      <p:sp>
        <p:nvSpPr>
          <p:cNvPr id="3" name="Content Placeholder 2"/>
          <p:cNvSpPr>
            <a:spLocks noGrp="1"/>
          </p:cNvSpPr>
          <p:nvPr>
            <p:ph idx="1"/>
          </p:nvPr>
        </p:nvSpPr>
        <p:spPr>
          <a:xfrm>
            <a:off x="457200" y="1219200"/>
            <a:ext cx="8382000" cy="5334000"/>
          </a:xfrm>
        </p:spPr>
        <p:txBody>
          <a:bodyPr>
            <a:normAutofit fontScale="92500" lnSpcReduction="20000"/>
          </a:bodyPr>
          <a:lstStyle/>
          <a:p>
            <a:pPr lvl="0"/>
            <a:r>
              <a:rPr lang="en-US" sz="2400" i="1" dirty="0"/>
              <a:t>AMC and insurance for new equipment</a:t>
            </a:r>
            <a:r>
              <a:rPr lang="en-US" sz="2400" dirty="0"/>
              <a:t>: It has been decided to include two years warranty and 5 years mandatory AMC in the bid </a:t>
            </a:r>
            <a:r>
              <a:rPr lang="en-US" sz="2400" dirty="0" smtClean="0"/>
              <a:t>documents. The </a:t>
            </a:r>
            <a:r>
              <a:rPr lang="en-US" sz="2400" dirty="0"/>
              <a:t>average period of AMC to be paid by agencies during the project period will be less than 5 </a:t>
            </a:r>
            <a:r>
              <a:rPr lang="en-US" sz="2400" dirty="0" smtClean="0"/>
              <a:t>years.</a:t>
            </a:r>
          </a:p>
          <a:p>
            <a:pPr lvl="0"/>
            <a:r>
              <a:rPr lang="en-US" sz="2400" dirty="0" smtClean="0"/>
              <a:t>35</a:t>
            </a:r>
            <a:r>
              <a:rPr lang="en-US" sz="2400" dirty="0"/>
              <a:t>% extra cost for O&amp;M of the equipment (5 years </a:t>
            </a:r>
            <a:r>
              <a:rPr lang="en-US" sz="2400" dirty="0" smtClean="0"/>
              <a:t>@ </a:t>
            </a:r>
            <a:r>
              <a:rPr lang="en-US" sz="2400" dirty="0"/>
              <a:t>average of 6% for AMC and 1% for insurance</a:t>
            </a:r>
            <a:r>
              <a:rPr lang="en-US" sz="2400" dirty="0" smtClean="0"/>
              <a:t>) </a:t>
            </a:r>
            <a:r>
              <a:rPr lang="en-US" sz="2400" dirty="0" smtClean="0"/>
              <a:t>is included </a:t>
            </a:r>
            <a:r>
              <a:rPr lang="en-US" sz="2400" dirty="0" smtClean="0"/>
              <a:t>in </a:t>
            </a:r>
            <a:r>
              <a:rPr lang="en-US" sz="2400" dirty="0" smtClean="0"/>
              <a:t>unit </a:t>
            </a:r>
            <a:r>
              <a:rPr lang="en-US" sz="2400" dirty="0" smtClean="0"/>
              <a:t>rates.</a:t>
            </a:r>
          </a:p>
          <a:p>
            <a:pPr lvl="0"/>
            <a:r>
              <a:rPr lang="en-US" sz="2400" dirty="0" smtClean="0"/>
              <a:t>Extended </a:t>
            </a:r>
            <a:r>
              <a:rPr lang="en-US" sz="2400" dirty="0"/>
              <a:t>warranty may be another option. </a:t>
            </a:r>
            <a:r>
              <a:rPr lang="en-US" sz="2400" dirty="0" smtClean="0"/>
              <a:t>AMC is part </a:t>
            </a:r>
            <a:r>
              <a:rPr lang="en-US" sz="2400" dirty="0"/>
              <a:t>of the bidding document and contract</a:t>
            </a:r>
            <a:r>
              <a:rPr lang="en-US" sz="2400" dirty="0" smtClean="0"/>
              <a:t>, and </a:t>
            </a:r>
            <a:r>
              <a:rPr lang="en-US" sz="2400" dirty="0"/>
              <a:t>costs of AMC </a:t>
            </a:r>
            <a:r>
              <a:rPr lang="en-US" sz="2400" dirty="0" smtClean="0"/>
              <a:t>may </a:t>
            </a:r>
            <a:r>
              <a:rPr lang="en-US" sz="2400" dirty="0"/>
              <a:t>be added to the cost of </a:t>
            </a:r>
            <a:r>
              <a:rPr lang="en-US" sz="2400" dirty="0" smtClean="0"/>
              <a:t>‘Goods’ </a:t>
            </a:r>
            <a:r>
              <a:rPr lang="en-US" sz="2400" dirty="0"/>
              <a:t>instead of </a:t>
            </a:r>
            <a:r>
              <a:rPr lang="en-US" sz="2400" dirty="0" smtClean="0"/>
              <a:t>‘Operation Cost’.</a:t>
            </a:r>
            <a:endParaRPr lang="en-US" sz="2400" dirty="0"/>
          </a:p>
          <a:p>
            <a:pPr lvl="0"/>
            <a:r>
              <a:rPr lang="en-US" sz="2400" i="1" dirty="0"/>
              <a:t>Taxes: </a:t>
            </a:r>
            <a:r>
              <a:rPr lang="en-US" sz="2400" dirty="0" smtClean="0"/>
              <a:t>For </a:t>
            </a:r>
            <a:r>
              <a:rPr lang="en-US" sz="2400" dirty="0"/>
              <a:t>the purpose of budget estimation 12.5% </a:t>
            </a:r>
            <a:r>
              <a:rPr lang="en-US" sz="2400" dirty="0" smtClean="0"/>
              <a:t>is added for </a:t>
            </a:r>
            <a:r>
              <a:rPr lang="en-US" sz="2400" dirty="0"/>
              <a:t>VAT/service </a:t>
            </a:r>
            <a:r>
              <a:rPr lang="en-US" sz="2400" dirty="0" smtClean="0"/>
              <a:t>taxes to the unit rates</a:t>
            </a:r>
            <a:r>
              <a:rPr lang="en-US" sz="2400" dirty="0" smtClean="0"/>
              <a:t>.</a:t>
            </a:r>
            <a:r>
              <a:rPr lang="en-IN" sz="2400" dirty="0" smtClean="0"/>
              <a:t> </a:t>
            </a:r>
            <a:endParaRPr lang="en-IN" sz="2400" dirty="0" smtClean="0"/>
          </a:p>
          <a:p>
            <a:pPr lvl="0"/>
            <a:r>
              <a:rPr lang="en-IN" sz="2400" dirty="0" smtClean="0"/>
              <a:t>Since basic </a:t>
            </a:r>
            <a:r>
              <a:rPr lang="en-IN" sz="2400" dirty="0" smtClean="0"/>
              <a:t>cost are increased with 35% for AMC, only 1/1.35 = 74% of total cost are disbursed upfront, </a:t>
            </a:r>
            <a:r>
              <a:rPr lang="en-IN" sz="2400" dirty="0" smtClean="0"/>
              <a:t>e.g. in </a:t>
            </a:r>
            <a:r>
              <a:rPr lang="en-IN" sz="2400" dirty="0" smtClean="0"/>
              <a:t>year 2. Warranty will cover years 3 and 4 and AMC (0.35/1.35 = 26%) will be paid in years 5 and beyond. This 26% of the total cost thus needs to be allocated to years 5 to 8 (6.5% of total cost each year).</a:t>
            </a:r>
            <a:endParaRPr lang="en-US" sz="2400" dirty="0"/>
          </a:p>
          <a:p>
            <a:pPr lvl="0"/>
            <a:r>
              <a:rPr lang="en-US" sz="2400" i="1" dirty="0"/>
              <a:t>Contingencies and price escalation:</a:t>
            </a:r>
            <a:r>
              <a:rPr lang="en-US" sz="2400" dirty="0"/>
              <a:t> Ten (10%) should be added for contingencies and price escalations “at the bottom” of the cost table.</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IN" i="1" dirty="0" smtClean="0">
                <a:solidFill>
                  <a:srgbClr val="FF0000"/>
                </a:solidFill>
              </a:rPr>
              <a:t>Model PIP for a medium to large State</a:t>
            </a:r>
            <a:endParaRPr lang="en-US" dirty="0">
              <a:solidFill>
                <a:srgbClr val="FF0000"/>
              </a:solidFill>
            </a:endParaRPr>
          </a:p>
        </p:txBody>
      </p:sp>
      <p:pic>
        <p:nvPicPr>
          <p:cNvPr id="4098" name="Picture 2"/>
          <p:cNvPicPr>
            <a:picLocks noGrp="1" noChangeAspect="1" noChangeArrowheads="1"/>
          </p:cNvPicPr>
          <p:nvPr>
            <p:ph idx="1"/>
          </p:nvPr>
        </p:nvPicPr>
        <p:blipFill>
          <a:blip r:embed="rId2" cstate="print"/>
          <a:srcRect/>
          <a:stretch>
            <a:fillRect/>
          </a:stretch>
        </p:blipFill>
        <p:spPr bwMode="auto">
          <a:xfrm>
            <a:off x="609600" y="1143000"/>
            <a:ext cx="8377953" cy="48768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91</TotalTime>
  <Words>895</Words>
  <Application>Microsoft Office PowerPoint</Application>
  <PresentationFormat>On-screen Show (4:3)</PresentationFormat>
  <Paragraphs>35</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PIP Preparation for HP-III</vt:lpstr>
      <vt:lpstr>Tentative budget allocations</vt:lpstr>
      <vt:lpstr>Budget allocations and timing</vt:lpstr>
      <vt:lpstr>Allocations for project components</vt:lpstr>
      <vt:lpstr>Unit cost rates and staff cost</vt:lpstr>
      <vt:lpstr>Unit cost rates</vt:lpstr>
      <vt:lpstr>Unit cost rates</vt:lpstr>
      <vt:lpstr>AMC, taxes, contingencies and price escalation </vt:lpstr>
      <vt:lpstr>Model PIP for a medium to large State</vt:lpstr>
      <vt:lpstr>Model PIP for a medium to large State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PIP Preparation for HP-III</dc:title>
  <dc:creator>Johan Grijsen</dc:creator>
  <cp:lastModifiedBy>Johan Grijsen</cp:lastModifiedBy>
  <cp:revision>16</cp:revision>
  <dcterms:created xsi:type="dcterms:W3CDTF">2015-02-04T06:09:29Z</dcterms:created>
  <dcterms:modified xsi:type="dcterms:W3CDTF">2015-02-05T12:50:58Z</dcterms:modified>
</cp:coreProperties>
</file>